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01" autoAdjust="0"/>
  </p:normalViewPr>
  <p:slideViewPr>
    <p:cSldViewPr snapToGrid="0">
      <p:cViewPr>
        <p:scale>
          <a:sx n="78" d="100"/>
          <a:sy n="78" d="100"/>
        </p:scale>
        <p:origin x="8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90FCC-9AD9-45BB-A580-5D5491DBF830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133CC-BEB2-44A5-9A96-9D37BF65E9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6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33CC-BEB2-44A5-9A96-9D37BF65E99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61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69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70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2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5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2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02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72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4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0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96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D9C8-4772-45A4-8E7C-CFFC62AD9CEF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0905F-FD83-4822-A39A-4C36F3D585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29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sslunickopraha14.cz/wordpress/wp-content/uploads/2015/12/Logolink_OP_PPR_hor_barva_cz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28" y="106925"/>
            <a:ext cx="6747543" cy="14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0"/>
          <p:cNvSpPr>
            <a:spLocks noGrp="1"/>
          </p:cNvSpPr>
          <p:nvPr>
            <p:ph type="ctrTitle" idx="4294967295"/>
          </p:nvPr>
        </p:nvSpPr>
        <p:spPr>
          <a:xfrm>
            <a:off x="688258" y="2277964"/>
            <a:ext cx="6263148" cy="1120461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5400" dirty="0"/>
            </a:br>
            <a:r>
              <a:rPr lang="cs-CZ" sz="5400" dirty="0"/>
              <a:t>	</a:t>
            </a:r>
            <a:r>
              <a:rPr lang="cs-CZ" sz="5400" b="1" dirty="0"/>
              <a:t>Stáž Madeira</a:t>
            </a:r>
            <a:br>
              <a:rPr lang="cs-CZ" sz="5400" dirty="0"/>
            </a:br>
            <a:r>
              <a:rPr lang="cs-CZ" sz="5400" dirty="0"/>
              <a:t>	</a:t>
            </a:r>
            <a:r>
              <a:rPr lang="cs-CZ" sz="3600" dirty="0" err="1"/>
              <a:t>Funchal</a:t>
            </a:r>
            <a:r>
              <a:rPr lang="cs-CZ" sz="3600" dirty="0"/>
              <a:t>     1.11.- 4. 11. 2022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5FF5D9-BF5A-E2E2-9EA1-F0B468559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61" y="3548216"/>
            <a:ext cx="4227871" cy="27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Základní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informace portugalském školství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838200" y="1386348"/>
            <a:ext cx="10515600" cy="4807975"/>
          </a:xfrm>
        </p:spPr>
        <p:txBody>
          <a:bodyPr>
            <a:noAutofit/>
          </a:bodyPr>
          <a:lstStyle/>
          <a:p>
            <a:endParaRPr lang="cs-CZ" sz="1600" dirty="0"/>
          </a:p>
          <a:p>
            <a:r>
              <a:rPr lang="cs-CZ" sz="1600" dirty="0"/>
              <a:t>Vzdělávací systém zahrnuje předškolní, základní, sekundární, postsekundární neterciární a terciární vzdělávání</a:t>
            </a:r>
          </a:p>
          <a:p>
            <a:r>
              <a:rPr lang="cs-CZ" sz="1600" dirty="0"/>
              <a:t>Základní vzdělávání je všeobecné, povinné a bezplatné a trvá devět let, od 6 do 15 let věku. Je rozděleno na tři cykly (</a:t>
            </a:r>
            <a:r>
              <a:rPr lang="cs-CZ" sz="1600" dirty="0" err="1"/>
              <a:t>ciclos</a:t>
            </a:r>
            <a:r>
              <a:rPr lang="cs-CZ" sz="1600" dirty="0"/>
              <a:t>)</a:t>
            </a:r>
          </a:p>
          <a:p>
            <a:r>
              <a:rPr lang="cs-CZ" sz="1600" dirty="0"/>
              <a:t>V jeslích a mateřských  školách se platí školné od 20 do 150 euro na základě povinného daňového přiznání </a:t>
            </a:r>
          </a:p>
          <a:p>
            <a:r>
              <a:rPr lang="cs-CZ" sz="1600" dirty="0"/>
              <a:t>Děti v mateřských školách nosí uniformy , poslední rok před nástupem do školy je povinný , hodně se dbá na nácvik čtení a psaní ( část nejstarších </a:t>
            </a:r>
            <a:r>
              <a:rPr lang="cs-CZ" sz="1600" dirty="0" err="1"/>
              <a:t>Madeiřanů</a:t>
            </a:r>
            <a:r>
              <a:rPr lang="cs-CZ" sz="1600" dirty="0"/>
              <a:t> je ještě negramotná)</a:t>
            </a:r>
          </a:p>
          <a:p>
            <a:r>
              <a:rPr lang="cs-CZ" sz="1600" dirty="0"/>
              <a:t>Základní škola má tři stupně ( 1.-4. ročník, 5.-9.ročník a 10. -13. ročník ), zakončeno </a:t>
            </a:r>
            <a:r>
              <a:rPr lang="pt-BR" sz="1600" dirty="0"/>
              <a:t>diplomem o ukončení základní povinné školní docházky (escolaridade básica obrigatória)</a:t>
            </a:r>
            <a:endParaRPr lang="cs-CZ" sz="1600" dirty="0"/>
          </a:p>
          <a:p>
            <a:r>
              <a:rPr lang="cs-CZ" sz="1600" dirty="0"/>
              <a:t>Na univerzitu se nekonají přijímací zkoušky, vychází se pouze z průměru</a:t>
            </a:r>
          </a:p>
          <a:p>
            <a:r>
              <a:rPr lang="cs-CZ" sz="1600" dirty="0"/>
              <a:t>Vysvědčení třikrát ročně. Mají 3 měsíce prázdnin </a:t>
            </a:r>
          </a:p>
          <a:p>
            <a:r>
              <a:rPr lang="cs-CZ" sz="1600" dirty="0"/>
              <a:t>99 % obyvatel jsou praktikující katolíci, je zde hodně svátků svatých a oslav. Madeirské děti mají tedy skoro 4 měsíce v roce volno </a:t>
            </a:r>
          </a:p>
          <a:p>
            <a:r>
              <a:rPr lang="cs-CZ" sz="1600" dirty="0"/>
              <a:t>Osnovy jsou dané státem, každá škola si na jejich základě tvoří vlastní program </a:t>
            </a:r>
          </a:p>
          <a:p>
            <a:r>
              <a:rPr lang="cs-CZ" sz="1600" dirty="0"/>
              <a:t>Hodně se dbá na ekologii, vzhledem k nedostatku vody jsou děti vedeny k důslednému šetření energiemi </a:t>
            </a:r>
          </a:p>
        </p:txBody>
      </p:sp>
    </p:spTree>
    <p:extLst>
      <p:ext uri="{BB962C8B-B14F-4D97-AF65-F5344CB8AC3E}">
        <p14:creationId xmlns:p14="http://schemas.microsoft.com/office/powerpoint/2010/main" val="398595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47471" y="137653"/>
            <a:ext cx="11126774" cy="1612490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Centro Infantil</a:t>
            </a:r>
            <a:br>
              <a:rPr lang="pt-BR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Escola Maria Eugénia da Canavial- Lactário</a:t>
            </a:r>
            <a:br>
              <a:rPr lang="pt-BR" dirty="0"/>
            </a:b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431459" y="1398164"/>
            <a:ext cx="6951405" cy="4225888"/>
          </a:xfrm>
        </p:spPr>
        <p:txBody>
          <a:bodyPr>
            <a:normAutofit fontScale="62500" lnSpcReduction="20000"/>
          </a:bodyPr>
          <a:lstStyle/>
          <a:p>
            <a:r>
              <a:rPr lang="cs-CZ" sz="2400" dirty="0"/>
              <a:t>církevní mateřská škola v staré zástavbě v centru  města </a:t>
            </a:r>
          </a:p>
          <a:p>
            <a:r>
              <a:rPr lang="cs-CZ" sz="2400" dirty="0"/>
              <a:t>7 tříd mateřské školy – z toho jedna tříd předškolních dětí, pro které je docházka do MŠ povinná, 2  třídy jesle od 5 měsíců věku, 2 třídy tříletých a 2 třídy čtyřletých dětí </a:t>
            </a:r>
          </a:p>
          <a:p>
            <a:r>
              <a:rPr lang="cs-CZ" sz="2400" dirty="0"/>
              <a:t>v jedné třídě maximálně 25 dětí + 1 pedagog a 2 asistenti</a:t>
            </a:r>
          </a:p>
          <a:p>
            <a:r>
              <a:rPr lang="cs-CZ" sz="2400" dirty="0"/>
              <a:t>provozní doba 8.00- 18.30 , děti mohou přicházet do 9.30</a:t>
            </a:r>
          </a:p>
          <a:p>
            <a:r>
              <a:rPr lang="cs-CZ" sz="2400" dirty="0"/>
              <a:t>přes 10 dětí s OMJ (Brazílie, Venezuela, Rusko, Ukrajina)</a:t>
            </a:r>
          </a:p>
          <a:p>
            <a:r>
              <a:rPr lang="cs-CZ" sz="2400" dirty="0"/>
              <a:t>děti i pedagogický a provozní personál nosí jednotné oblečení – barevné zástěrky (oddělené barvy pro učitelky a asistentky)</a:t>
            </a:r>
          </a:p>
          <a:p>
            <a:r>
              <a:rPr lang="cs-CZ" sz="2400" dirty="0"/>
              <a:t>učitelky vysokoškolské vzdělání, asistenti kurz </a:t>
            </a:r>
          </a:p>
          <a:p>
            <a:r>
              <a:rPr lang="cs-CZ" sz="2400" dirty="0"/>
              <a:t>pedagog musí mít splněné další vzdělávání -  5 dní v roce </a:t>
            </a:r>
          </a:p>
          <a:p>
            <a:r>
              <a:rPr lang="cs-CZ" sz="2400" dirty="0"/>
              <a:t>učitelka má směnu od 9 – 16.00 každý den, na začátku provozní a konci provozní doby jsou s dětmi pouze asistenti</a:t>
            </a:r>
          </a:p>
          <a:p>
            <a:r>
              <a:rPr lang="cs-CZ" sz="2400" dirty="0"/>
              <a:t>osnovy jsou dané státem, na jejich základě si tvoří škola vzdělávací plán, který 1x měsíčně vyhodnocuje a upravuje podle aktuálního stavu a potřeb dětí</a:t>
            </a:r>
          </a:p>
          <a:p>
            <a:r>
              <a:rPr lang="cs-CZ" sz="2400" dirty="0"/>
              <a:t>na konci školního roku celková evaluace a inventarizace výdajů</a:t>
            </a:r>
          </a:p>
          <a:p>
            <a:r>
              <a:rPr lang="cs-CZ" sz="2400" dirty="0"/>
              <a:t>pedagogická diagnostika – 1x za 3 měsíce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490379"/>
            <a:ext cx="2764831" cy="12730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4FB1743-C08D-A195-15B4-3FBBAAD74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00" y="3429000"/>
            <a:ext cx="1622999" cy="28906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276A16-7AB3-A6A4-E154-211D8BFB5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6" y="3305621"/>
            <a:ext cx="2737278" cy="2052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BE3FB5-9148-EB70-E770-7A1E85544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00" y="292649"/>
            <a:ext cx="1658273" cy="22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2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E44966-885C-9A12-0E6D-213FCD63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B1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°C com </a:t>
            </a: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PE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 do Areeiro e Lombada </a:t>
            </a:r>
            <a:endParaRPr lang="cs-CZ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02C8ED-6989-180B-B79B-181776354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565" y="1377540"/>
            <a:ext cx="5181600" cy="167148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Menší škola, která se nachází v okrajové městské části </a:t>
            </a:r>
            <a:r>
              <a:rPr lang="cs-CZ" dirty="0" err="1"/>
              <a:t>São</a:t>
            </a:r>
            <a:r>
              <a:rPr lang="cs-CZ" dirty="0"/>
              <a:t> </a:t>
            </a:r>
            <a:r>
              <a:rPr lang="cs-CZ" dirty="0" err="1"/>
              <a:t>Martinho</a:t>
            </a:r>
            <a:r>
              <a:rPr lang="cs-CZ" dirty="0"/>
              <a:t> ve </a:t>
            </a:r>
            <a:r>
              <a:rPr lang="cs-CZ" dirty="0" err="1"/>
              <a:t>Funchalu</a:t>
            </a:r>
            <a:r>
              <a:rPr lang="cs-CZ" dirty="0"/>
              <a:t> </a:t>
            </a:r>
          </a:p>
          <a:p>
            <a:r>
              <a:rPr lang="cs-CZ" dirty="0"/>
              <a:t>• Součástí je MŠ a ZŠ 1. cyklu (1.-4. třída) </a:t>
            </a:r>
          </a:p>
          <a:p>
            <a:r>
              <a:rPr lang="cs-CZ" dirty="0"/>
              <a:t>• Škola je rozdělena do dvou budov v oblastech </a:t>
            </a:r>
            <a:r>
              <a:rPr lang="cs-CZ" dirty="0" err="1"/>
              <a:t>Aeeiro</a:t>
            </a:r>
            <a:r>
              <a:rPr lang="cs-CZ" dirty="0"/>
              <a:t> a </a:t>
            </a:r>
            <a:r>
              <a:rPr lang="cs-CZ" dirty="0" err="1"/>
              <a:t>Lombada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7B8A739-9D47-6332-9E6D-8C9F0B5E4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0084" y="1534549"/>
            <a:ext cx="5181600" cy="34248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• Provoz MŠ 8:15-18:15 hod s volným příchodem dětí</a:t>
            </a:r>
          </a:p>
          <a:p>
            <a:pPr marL="0" indent="0">
              <a:buNone/>
            </a:pPr>
            <a:r>
              <a:rPr lang="cs-CZ" dirty="0"/>
              <a:t>• MŠ má tři heterogenní třídy – 65 dětí</a:t>
            </a:r>
          </a:p>
          <a:p>
            <a:r>
              <a:rPr lang="cs-CZ" dirty="0"/>
              <a:t>6 dětí s OMJ (Itálie, Venezuela)</a:t>
            </a:r>
          </a:p>
          <a:p>
            <a:pPr marL="0" indent="0">
              <a:buNone/>
            </a:pPr>
            <a:r>
              <a:rPr lang="cs-CZ" dirty="0"/>
              <a:t> • Třídu vede 1 učitelka a 2 asistentky (v jedné třídě 2 učitelky, 1 asistentka) </a:t>
            </a:r>
          </a:p>
          <a:p>
            <a:pPr marL="0" indent="0">
              <a:buNone/>
            </a:pPr>
            <a:r>
              <a:rPr lang="cs-CZ" dirty="0"/>
              <a:t>• Třídu otevírá učitelka, zavírá asistentka </a:t>
            </a:r>
          </a:p>
          <a:p>
            <a:pPr marL="0" indent="0">
              <a:buNone/>
            </a:pPr>
            <a:r>
              <a:rPr lang="cs-CZ" dirty="0"/>
              <a:t>• Externí učitelé na HV, </a:t>
            </a:r>
            <a:r>
              <a:rPr lang="cs-CZ" dirty="0" err="1"/>
              <a:t>dramatiku,angličtinu</a:t>
            </a:r>
            <a:r>
              <a:rPr lang="cs-CZ" dirty="0"/>
              <a:t>, literaturu (literatura a AJ jsou povinně volitelné) </a:t>
            </a:r>
          </a:p>
          <a:p>
            <a:pPr marL="0" indent="0">
              <a:buNone/>
            </a:pPr>
            <a:r>
              <a:rPr lang="cs-CZ" dirty="0"/>
              <a:t>• Součástí školy je i jídelna s vlastní kuchyní, venkovní hřiště ve vnitrobloku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D77158-2654-BE07-B8FF-87F883671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9005" y="4234171"/>
            <a:ext cx="1661654" cy="22155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0F5D24E-1B38-17A1-377E-1421F5D0C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8"/>
          <a:stretch/>
        </p:blipFill>
        <p:spPr>
          <a:xfrm>
            <a:off x="10250129" y="108155"/>
            <a:ext cx="1661652" cy="2515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017B6F1-D5C0-C6BD-6B60-7F69FFA91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1" y="3048608"/>
            <a:ext cx="2568601" cy="342480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77A2943-25AB-3CE0-D310-CDF9255804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40019" r="31827" b="20267"/>
          <a:stretch/>
        </p:blipFill>
        <p:spPr>
          <a:xfrm>
            <a:off x="6328335" y="4802176"/>
            <a:ext cx="3562868" cy="18047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2A67391-7E38-C18D-A250-F19791CA55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7"/>
          <a:stretch/>
        </p:blipFill>
        <p:spPr>
          <a:xfrm>
            <a:off x="3049065" y="3490261"/>
            <a:ext cx="2412118" cy="26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1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Přínos stáže a využití pro vlastní práci s dětmi s OMJ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075607" cy="4486275"/>
          </a:xfrm>
        </p:spPr>
        <p:txBody>
          <a:bodyPr>
            <a:normAutofit/>
          </a:bodyPr>
          <a:lstStyle/>
          <a:p>
            <a:r>
              <a:rPr lang="cs-CZ" dirty="0"/>
              <a:t>Zapojování dětí s OMJ probíhá nenásilnou a přirozenou formou (prožitky, naslouchání, komunikace s ostatními dětmi, forma hry,..)</a:t>
            </a:r>
          </a:p>
          <a:p>
            <a:r>
              <a:rPr lang="cs-CZ" sz="2800" dirty="0"/>
              <a:t>Vstupní konzultace s rodiči dětí s OMJ, úvodní seznámení s dítětem</a:t>
            </a:r>
          </a:p>
          <a:p>
            <a:r>
              <a:rPr lang="cs-CZ" dirty="0"/>
              <a:t>Poznání odlišného školského systému</a:t>
            </a:r>
          </a:p>
          <a:p>
            <a:r>
              <a:rPr lang="cs-CZ" sz="2800" dirty="0"/>
              <a:t>Obrázkový denní harmonogram pro děti s OMJ, piktogramy, grafické znázornění počasí, kalendáře, docházky dětí</a:t>
            </a:r>
          </a:p>
          <a:p>
            <a:r>
              <a:rPr lang="cs-CZ" dirty="0"/>
              <a:t>Uvědomění si důležitosti spolupráce rodičů a školy, větší zapojení rodičů do chodu školy a vzdělávání dětí</a:t>
            </a:r>
          </a:p>
          <a:p>
            <a:r>
              <a:rPr lang="cs-CZ" dirty="0"/>
              <a:t>Získání nové inspirace pro práci s dětmi, nové náměty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6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75354" y="1800101"/>
            <a:ext cx="5708904" cy="194374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Děkujeme za pozornost.</a:t>
            </a:r>
            <a:br>
              <a:rPr lang="cs-CZ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Ing. Lada 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</a:rPr>
              <a:t>Kupilíková,DiS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cs-CZ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Tereza Musilová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E4735A-3FA5-5CD7-61A4-3B23AD317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4" y="149403"/>
            <a:ext cx="6607276" cy="14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92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665</Words>
  <Application>Microsoft Office PowerPoint</Application>
  <PresentationFormat>Širokoúhlá obrazovka</PresentationFormat>
  <Paragraphs>48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  Stáž Madeira  Funchal     1.11.- 4. 11. 2022</vt:lpstr>
      <vt:lpstr>Základní informace portugalském školství</vt:lpstr>
      <vt:lpstr> Centro Infantil Escola Maria Eugénia da Canavial- Lactário  </vt:lpstr>
      <vt:lpstr>B1°C com PE do Areeiro e Lombada </vt:lpstr>
      <vt:lpstr>Přínos stáže a využití pro vlastní práci s dětmi s OMJ</vt:lpstr>
      <vt:lpstr>Děkujeme za pozornost. Ing. Lada Kupilíková,DiS. Tereza Musilová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Madeira 1.11. - 4.11.</dc:title>
  <dc:creator>Admin;Lada Kupilíková</dc:creator>
  <cp:lastModifiedBy>Lada Kupiliková</cp:lastModifiedBy>
  <cp:revision>43</cp:revision>
  <dcterms:created xsi:type="dcterms:W3CDTF">2022-04-20T06:32:16Z</dcterms:created>
  <dcterms:modified xsi:type="dcterms:W3CDTF">2022-11-09T18:30:22Z</dcterms:modified>
</cp:coreProperties>
</file>